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83" r:id="rId3"/>
    <p:sldId id="258" r:id="rId4"/>
    <p:sldId id="260" r:id="rId5"/>
    <p:sldId id="257" r:id="rId6"/>
    <p:sldId id="307" r:id="rId7"/>
    <p:sldId id="263" r:id="rId8"/>
    <p:sldId id="308" r:id="rId9"/>
    <p:sldId id="309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orte" panose="03060902040502070203" pitchFamily="66" charset="0"/>
      <p:regular r:id="rId16"/>
    </p:embeddedFont>
    <p:embeddedFont>
      <p:font typeface="Playfair Display" panose="020B0604020202020204" charset="0"/>
      <p:regular r:id="rId17"/>
      <p:bold r:id="rId18"/>
      <p:italic r:id="rId19"/>
      <p:boldItalic r:id="rId20"/>
    </p:embeddedFont>
    <p:embeddedFont>
      <p:font typeface="Playfair Display Regular" panose="020B0604020202020204" charset="0"/>
      <p:regular r:id="rId21"/>
      <p:bold r:id="rId22"/>
      <p:italic r:id="rId23"/>
      <p:boldItalic r:id="rId24"/>
    </p:embeddedFont>
    <p:embeddedFont>
      <p:font typeface="Poppins" panose="020B0604020202020204" charset="0"/>
      <p:regular r:id="rId25"/>
      <p:bold r:id="rId26"/>
      <p:italic r:id="rId27"/>
      <p:boldItalic r:id="rId28"/>
    </p:embeddedFont>
    <p:embeddedFont>
      <p:font typeface="Poppins Black" panose="020B0604020202020204" charset="0"/>
      <p:bold r:id="rId29"/>
      <p:boldItalic r:id="rId30"/>
    </p:embeddedFont>
    <p:embeddedFont>
      <p:font typeface="Poppins ExtraBold" panose="020B0604020202020204" charset="0"/>
      <p:bold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Black" panose="020B0A02040204020203" pitchFamily="34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BC4F0C-B3ED-4A42-AC55-718E0924A9F4}">
  <a:tblStyle styleId="{D7BC4F0C-B3ED-4A42-AC55-718E0924A9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presProps" Target="presProp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b8a64c459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b8a64c459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fb465cba6_0_20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fb465cba6_0_20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7b565ccb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7b565ccb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fb465cba6_0_20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fb465cba6_0_20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8a64c459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8a64c459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8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3108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60725" y="3017425"/>
            <a:ext cx="13662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25501" y="605850"/>
            <a:ext cx="3407400" cy="19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solidFill>
                  <a:schemeClr val="dk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07333" y="366433"/>
            <a:ext cx="7734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598425" y="1005350"/>
            <a:ext cx="7840800" cy="3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527475" y="1620225"/>
            <a:ext cx="2239800" cy="19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6783200" y="1604475"/>
            <a:ext cx="1428300" cy="19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058550" y="1175250"/>
            <a:ext cx="6504900" cy="27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1300" b="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6611050" y="1059750"/>
            <a:ext cx="1828200" cy="29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solidFill>
          <a:schemeClr val="dk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1654175" y="1803175"/>
            <a:ext cx="58353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3314950" y="3721000"/>
            <a:ext cx="25137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/>
          <p:nvPr/>
        </p:nvSpPr>
        <p:spPr>
          <a:xfrm>
            <a:off x="0" y="344043"/>
            <a:ext cx="9144000" cy="62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704700" y="359374"/>
            <a:ext cx="77346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 idx="2"/>
          </p:nvPr>
        </p:nvSpPr>
        <p:spPr>
          <a:xfrm>
            <a:off x="745313" y="3771338"/>
            <a:ext cx="18384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Poppins Black"/>
              <a:buNone/>
              <a:defRPr sz="1600" b="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title" idx="3"/>
          </p:nvPr>
        </p:nvSpPr>
        <p:spPr>
          <a:xfrm>
            <a:off x="2680088" y="2624138"/>
            <a:ext cx="18384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Black"/>
              <a:buNone/>
              <a:defRPr sz="1600" b="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 idx="4"/>
          </p:nvPr>
        </p:nvSpPr>
        <p:spPr>
          <a:xfrm>
            <a:off x="4614838" y="3771338"/>
            <a:ext cx="18384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Black"/>
              <a:buNone/>
              <a:defRPr sz="1600" b="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5"/>
          </p:nvPr>
        </p:nvSpPr>
        <p:spPr>
          <a:xfrm>
            <a:off x="6549688" y="2624138"/>
            <a:ext cx="18384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Black"/>
              <a:buNone/>
              <a:defRPr sz="1600" b="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672725" y="4069556"/>
            <a:ext cx="1983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6"/>
          </p:nvPr>
        </p:nvSpPr>
        <p:spPr>
          <a:xfrm>
            <a:off x="2607488" y="2922675"/>
            <a:ext cx="1983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7"/>
          </p:nvPr>
        </p:nvSpPr>
        <p:spPr>
          <a:xfrm>
            <a:off x="4542250" y="4069556"/>
            <a:ext cx="1983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8"/>
          </p:nvPr>
        </p:nvSpPr>
        <p:spPr>
          <a:xfrm>
            <a:off x="6477100" y="2922663"/>
            <a:ext cx="1983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4700" y="540000"/>
            <a:ext cx="7734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4700" y="1152475"/>
            <a:ext cx="77346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■"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○"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layfair Display"/>
              <a:buChar char="■"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7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/>
          <p:nvPr/>
        </p:nvSpPr>
        <p:spPr>
          <a:xfrm>
            <a:off x="-437450" y="477000"/>
            <a:ext cx="4599600" cy="22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5306350" y="0"/>
            <a:ext cx="3837650" cy="5143500"/>
          </a:xfrm>
          <a:prstGeom prst="rect">
            <a:avLst/>
          </a:prstGeom>
          <a:solidFill>
            <a:srgbClr val="000000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ctrTitle"/>
          </p:nvPr>
        </p:nvSpPr>
        <p:spPr>
          <a:xfrm>
            <a:off x="525501" y="605850"/>
            <a:ext cx="3407400" cy="19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POWER BI (BUSINESS INTELLIGENCE)</a:t>
            </a:r>
            <a:endParaRPr sz="3200" dirty="0"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>
            <a:off x="301336" y="2718765"/>
            <a:ext cx="4042063" cy="2424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400" b="1" dirty="0">
                <a:solidFill>
                  <a:srgbClr val="2323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ru-RU" sz="1400" b="1" dirty="0">
                <a:solidFill>
                  <a:srgbClr val="2323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BI </a:t>
            </a:r>
            <a:r>
              <a:rPr lang="ru-RU" sz="1400" dirty="0">
                <a:solidFill>
                  <a:srgbClr val="2323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имеет множество встроенных коннекторов к различным сервисам и базам данных, с помощью которых вы в считанные минуты можете загрузить в программу нужный набор данных из различных источников, связать их между собой и построить консолидированные отчеты и диаграммы. Работает с</a:t>
            </a:r>
            <a:r>
              <a:rPr lang="en-US" sz="1400" dirty="0">
                <a:solidFill>
                  <a:srgbClr val="2323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400" dirty="0">
                <a:solidFill>
                  <a:srgbClr val="23232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такими форматами файлов как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EXCEL,CSV,SQL,ORACLE</a:t>
            </a:r>
            <a:r>
              <a:rPr lang="ru-RU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и т.д.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73" y="944591"/>
            <a:ext cx="2594804" cy="25948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704700" y="359374"/>
            <a:ext cx="77346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НАША КОМАНДА</a:t>
            </a:r>
            <a:endParaRPr dirty="0"/>
          </a:p>
        </p:txBody>
      </p:sp>
      <p:sp>
        <p:nvSpPr>
          <p:cNvPr id="771" name="Google Shape;771;p54"/>
          <p:cNvSpPr txBox="1">
            <a:spLocks noGrp="1"/>
          </p:cNvSpPr>
          <p:nvPr>
            <p:ph type="title" idx="2"/>
          </p:nvPr>
        </p:nvSpPr>
        <p:spPr>
          <a:xfrm>
            <a:off x="877849" y="4371322"/>
            <a:ext cx="18384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err="1"/>
              <a:t>Нурдоолот</a:t>
            </a:r>
            <a:endParaRPr sz="1800" b="1" dirty="0"/>
          </a:p>
        </p:txBody>
      </p:sp>
      <p:sp>
        <p:nvSpPr>
          <p:cNvPr id="772" name="Google Shape;772;p54"/>
          <p:cNvSpPr txBox="1">
            <a:spLocks noGrp="1"/>
          </p:cNvSpPr>
          <p:nvPr>
            <p:ph type="title" idx="3"/>
          </p:nvPr>
        </p:nvSpPr>
        <p:spPr>
          <a:xfrm>
            <a:off x="3195872" y="4361079"/>
            <a:ext cx="18384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err="1"/>
              <a:t>Айгерим</a:t>
            </a:r>
            <a:endParaRPr sz="1800" b="1" dirty="0"/>
          </a:p>
        </p:txBody>
      </p:sp>
      <p:sp>
        <p:nvSpPr>
          <p:cNvPr id="773" name="Google Shape;773;p54"/>
          <p:cNvSpPr txBox="1">
            <a:spLocks noGrp="1"/>
          </p:cNvSpPr>
          <p:nvPr>
            <p:ph type="title" idx="4"/>
          </p:nvPr>
        </p:nvSpPr>
        <p:spPr>
          <a:xfrm>
            <a:off x="5823959" y="4361079"/>
            <a:ext cx="18384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err="1"/>
              <a:t>Эльдарбек</a:t>
            </a:r>
            <a:endParaRPr sz="1800" b="1" dirty="0"/>
          </a:p>
        </p:txBody>
      </p:sp>
      <p:sp>
        <p:nvSpPr>
          <p:cNvPr id="774" name="Google Shape;774;p54"/>
          <p:cNvSpPr txBox="1">
            <a:spLocks noGrp="1"/>
          </p:cNvSpPr>
          <p:nvPr>
            <p:ph type="title" idx="5"/>
          </p:nvPr>
        </p:nvSpPr>
        <p:spPr>
          <a:xfrm>
            <a:off x="6600900" y="2544577"/>
            <a:ext cx="18384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err="1"/>
              <a:t>Алманбет</a:t>
            </a:r>
            <a:endParaRPr sz="1800" b="1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14D8F28-2E8B-4E33-8BA9-51BCADEBD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6197" y="2943403"/>
            <a:ext cx="1313924" cy="152147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70A6A7B-D9FF-444E-84CB-E8C1C8F2B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461" y="2925952"/>
            <a:ext cx="1351222" cy="152147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FB56D78-1245-4D40-AEE2-F34D61BBAC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438" y="2943403"/>
            <a:ext cx="1351222" cy="163746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CA840B2-FF6D-4518-9B74-F94D6737C9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4837" y="1106307"/>
            <a:ext cx="1745478" cy="169316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F695F71-4E4C-4E34-A040-0EE22C017B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3093" y="1210829"/>
            <a:ext cx="2121046" cy="131715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5CECD0-25F3-46D3-9BDE-DA2B073CAA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6008" y="962374"/>
            <a:ext cx="1700189" cy="16024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63799" y="2360830"/>
            <a:ext cx="218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err="1"/>
              <a:t>Жылдызбек</a:t>
            </a:r>
            <a:r>
              <a:rPr lang="ru-RU" sz="1600" b="1" dirty="0"/>
              <a:t> </a:t>
            </a:r>
            <a:r>
              <a:rPr lang="ru-RU" sz="1600" b="1" dirty="0" err="1"/>
              <a:t>Жакшылыков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95560" y="2587398"/>
            <a:ext cx="219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err="1"/>
              <a:t>Гульнура</a:t>
            </a:r>
            <a:endParaRPr lang="en-US" sz="16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238990" y="1392382"/>
            <a:ext cx="4114801" cy="34902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dk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Что мы сделаем для </a:t>
            </a:r>
            <a:r>
              <a:rPr lang="en-US" sz="4000" b="1" dirty="0">
                <a:solidFill>
                  <a:srgbClr val="FF0000"/>
                </a:solidFill>
                <a:latin typeface="Forte" panose="03060902040502070203" pitchFamily="66" charset="0"/>
              </a:rPr>
              <a:t>OCAK KEBAP?</a:t>
            </a:r>
            <a:r>
              <a:rPr lang="en" sz="4000" b="1" dirty="0">
                <a:solidFill>
                  <a:srgbClr val="FF0000"/>
                </a:solidFill>
                <a:latin typeface="Forte" panose="03060902040502070203" pitchFamily="66" charset="0"/>
              </a:rPr>
              <a:t>  </a:t>
            </a:r>
            <a:endParaRPr b="1" dirty="0">
              <a:solidFill>
                <a:srgbClr val="FF0000"/>
              </a:solidFill>
              <a:latin typeface="Forte" panose="03060902040502070203" pitchFamily="66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    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5218668" y="436296"/>
            <a:ext cx="3925332" cy="6244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>
              <a:buFont typeface="Wingdings" panose="05000000000000000000" pitchFamily="2" charset="2"/>
              <a:buChar char="ü"/>
            </a:pPr>
            <a:r>
              <a:rPr lang="ru-RU" b="1" dirty="0"/>
              <a:t>Внесение данных в программу </a:t>
            </a:r>
            <a:r>
              <a:rPr lang="en-US" b="1" dirty="0"/>
              <a:t>POWER BI</a:t>
            </a:r>
          </a:p>
          <a:p>
            <a:pPr marL="482600" indent="-342900">
              <a:buFont typeface="Wingdings" panose="05000000000000000000" pitchFamily="2" charset="2"/>
              <a:buChar char="ü"/>
            </a:pPr>
            <a:r>
              <a:rPr lang="ru-RU" b="1" dirty="0"/>
              <a:t>Аналитика и Визуализация всех ваших данных: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расходов и доходов 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текучести кадров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клиентской базы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соединения филиалов и возможность отслеживание данных   каждого по    отдельности и  в совокупности                     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5" y="1"/>
            <a:ext cx="9153895" cy="5143499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834603C-7781-4FCD-84FA-110716ED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7" y="1"/>
            <a:ext cx="4488872" cy="2728159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07ED679-E067-4B56-A162-209B5A204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8160"/>
            <a:ext cx="4655127" cy="24153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42900" y="145473"/>
            <a:ext cx="3429000" cy="181588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Диаграмма</a:t>
            </a:r>
            <a:r>
              <a:rPr lang="ru-RU" dirty="0">
                <a:solidFill>
                  <a:schemeClr val="tx2"/>
                </a:solidFill>
              </a:rPr>
              <a:t> - </a:t>
            </a:r>
            <a:r>
              <a:rPr lang="ru-RU" dirty="0">
                <a:solidFill>
                  <a:srgbClr val="202124"/>
                </a:solidFill>
                <a:latin typeface="arial" panose="020B0604020202020204" pitchFamily="34" charset="0"/>
              </a:rPr>
              <a:t>графическое представление данных линейными отрезками или геометрическими фигурами, позволяющее быстро оценить соотношение нескольких величин. Можно применить различные приёмы техники визуализации и использовать любые данные.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88972" y="3138054"/>
            <a:ext cx="3221182" cy="116955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71717"/>
                </a:solidFill>
                <a:latin typeface="Segoe UI" panose="020B0502040204020203" pitchFamily="34" charset="0"/>
              </a:rPr>
              <a:t>Карта </a:t>
            </a: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используется для сопоставления информации о категориях и количественной информации с пространственными расположениями.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954" y="729961"/>
            <a:ext cx="5361708" cy="33224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118" y="1021602"/>
            <a:ext cx="3013364" cy="27392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Slicer </a:t>
            </a:r>
            <a:r>
              <a:rPr lang="en-US" b="1" dirty="0">
                <a:solidFill>
                  <a:schemeClr val="tx2"/>
                </a:solidFill>
              </a:rPr>
              <a:t>- </a:t>
            </a: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это автономная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диаграмма, </a:t>
            </a:r>
            <a:b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которая может использоваться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для фильтрации других визуализаций на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странице. Срезы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отображаются в самых разных форматах </a:t>
            </a:r>
            <a:b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(категория, диапазон, дата и т. д.).</a:t>
            </a:r>
            <a:b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 Кроме того, их можно </a:t>
            </a:r>
            <a:b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форматировать, чтобы выбрать </a:t>
            </a:r>
            <a:b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только одно, большинство или </a:t>
            </a:r>
            <a:b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все из доступных значений</a:t>
            </a:r>
            <a:r>
              <a:rPr lang="ru-RU" sz="1600" dirty="0">
                <a:solidFill>
                  <a:srgbClr val="171717"/>
                </a:solidFill>
                <a:latin typeface="Segoe UI" panose="020B0502040204020203" pitchFamily="34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78" y="0"/>
            <a:ext cx="4530722" cy="2669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1" y="-8167"/>
            <a:ext cx="4561609" cy="267765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71717"/>
                </a:solidFill>
                <a:latin typeface="Segoe UI" panose="020B0502040204020203" pitchFamily="34" charset="0"/>
              </a:rPr>
              <a:t>Диаграмма "Радиальный датчик" </a:t>
            </a: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имеет дугу и отображает одно значение, которое отражает ход достижения цели или значение ключевого показателя эффективности. Цель, или целевое значение, представляется линией. Текущий прогресс в достижении цели представляется областью с заливкой. Значение, которое представляет текущий прогресс, отображается полужирным шрифтом внутри дуги. Все возможные значения равномерно распределены по дуге, от минимального (крайнее левое значение) до максимального (крайнее правое значение).</a:t>
            </a:r>
            <a:endParaRPr lang="en-US" dirty="0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9489"/>
            <a:ext cx="4613278" cy="24740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54556" y="2769521"/>
            <a:ext cx="4489444" cy="224676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71717"/>
                </a:solidFill>
                <a:latin typeface="Segoe UI" panose="020B0502040204020203" pitchFamily="34" charset="0"/>
              </a:rPr>
              <a:t>Ключевое показатель эффективности (КПЭ) </a:t>
            </a: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— наглядный индикатор, который позволяет оценить достижение определенной измеримой цели.</a:t>
            </a:r>
          </a:p>
          <a:p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КПЭ отлично подходят для следующих задач: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оценка хода выполнения (по каким показателям вы опережаете график или отстаете от него);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71717"/>
                </a:solidFill>
                <a:latin typeface="Segoe UI" panose="020B0502040204020203" pitchFamily="34" charset="0"/>
              </a:rPr>
              <a:t>определение расстояния до цели (насколько далеко вы от поставленной цели или опережаете график).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7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527475" y="1620225"/>
            <a:ext cx="2239800" cy="19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ALWAYS REINFORCES THE CONCEPT</a:t>
            </a:r>
            <a:endParaRPr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769F857-1B33-4B9B-B418-572C3B4E4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B1661C74-5183-4E8F-95E6-2EBD19E35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790" y="966355"/>
            <a:ext cx="5432414" cy="2597728"/>
          </a:xfrm>
          <a:prstGeom prst="rect">
            <a:avLst/>
          </a:prstGeom>
        </p:spPr>
      </p:pic>
      <p:pic>
        <p:nvPicPr>
          <p:cNvPr id="5" name="8194e462-ad2e-4940-a994-80fe5dd2ba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467" y="505828"/>
            <a:ext cx="2504930" cy="41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5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4643" y="631222"/>
            <a:ext cx="6485575" cy="1732531"/>
          </a:xfrm>
        </p:spPr>
        <p:txBody>
          <a:bodyPr/>
          <a:lstStyle/>
          <a:p>
            <a:pPr lvl="0"/>
            <a:r>
              <a:rPr lang="ru-RU" sz="9600" dirty="0"/>
              <a:t>СПАСИБО!</a:t>
            </a:r>
            <a:br>
              <a:rPr lang="ru-RU" dirty="0"/>
            </a:b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162634" y="2363753"/>
            <a:ext cx="23984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/>
              <a:t>ЕСТЬ ЛИ У </a:t>
            </a:r>
          </a:p>
          <a:p>
            <a:pPr algn="ctr"/>
            <a:r>
              <a:rPr lang="ru-RU" sz="2400" b="1" dirty="0"/>
              <a:t>ВАС</a:t>
            </a:r>
          </a:p>
          <a:p>
            <a:pPr algn="ctr"/>
            <a:r>
              <a:rPr lang="ru-RU" sz="2400" b="1" dirty="0"/>
              <a:t>ВОПРОСЫ???</a:t>
            </a:r>
            <a:endParaRPr lang="en-US" sz="2400" b="1" dirty="0"/>
          </a:p>
        </p:txBody>
      </p:sp>
      <p:cxnSp>
        <p:nvCxnSpPr>
          <p:cNvPr id="8" name="Прямая соединительная линия 7"/>
          <p:cNvCxnSpPr>
            <a:cxnSpLocks/>
          </p:cNvCxnSpPr>
          <p:nvPr/>
        </p:nvCxnSpPr>
        <p:spPr>
          <a:xfrm flipV="1">
            <a:off x="1967023" y="3473071"/>
            <a:ext cx="2927095" cy="239610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2980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242020"/>
      </a:dk1>
      <a:lt1>
        <a:srgbClr val="FFFFFF"/>
      </a:lt1>
      <a:dk2>
        <a:srgbClr val="FFEB57"/>
      </a:dk2>
      <a:lt2>
        <a:srgbClr val="434343"/>
      </a:lt2>
      <a:accent1>
        <a:srgbClr val="666666"/>
      </a:accent1>
      <a:accent2>
        <a:srgbClr val="999999"/>
      </a:accent2>
      <a:accent3>
        <a:srgbClr val="B7B7B7"/>
      </a:accent3>
      <a:accent4>
        <a:srgbClr val="CCCCCC"/>
      </a:accent4>
      <a:accent5>
        <a:srgbClr val="D9D9D9"/>
      </a:accent5>
      <a:accent6>
        <a:srgbClr val="EFEFEF"/>
      </a:accent6>
      <a:hlink>
        <a:srgbClr val="2420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364</Words>
  <Application>Microsoft Office PowerPoint</Application>
  <PresentationFormat>On-screen Show (16:9)</PresentationFormat>
  <Paragraphs>30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Forte</vt:lpstr>
      <vt:lpstr>Poppins</vt:lpstr>
      <vt:lpstr>Segoe UI</vt:lpstr>
      <vt:lpstr>Calibri</vt:lpstr>
      <vt:lpstr>arial</vt:lpstr>
      <vt:lpstr>Playfair Display Regular</vt:lpstr>
      <vt:lpstr>Playfair Display</vt:lpstr>
      <vt:lpstr>Segoe UI Black</vt:lpstr>
      <vt:lpstr>Poppins ExtraBold</vt:lpstr>
      <vt:lpstr>Poppins Black</vt:lpstr>
      <vt:lpstr>Wingdings</vt:lpstr>
      <vt:lpstr>Simple Light</vt:lpstr>
      <vt:lpstr>POWER BI (BUSINESS INTELLIGENCE)</vt:lpstr>
      <vt:lpstr>НАША КОМАНДА</vt:lpstr>
      <vt:lpstr>Что мы сделаем для OCAK KEBAP?       </vt:lpstr>
      <vt:lpstr>PowerPoint Presentation</vt:lpstr>
      <vt:lpstr>PowerPoint Presentation</vt:lpstr>
      <vt:lpstr>PowerPoint Presentation</vt:lpstr>
      <vt:lpstr>A PICTURE ALWAYS REINFORCES THE CONCEPT</vt:lpstr>
      <vt:lpstr>PowerPoint Presentation</vt:lpstr>
      <vt:lpstr>СПАСИБО!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(BUSINESS INTELLIGENCE)</dc:title>
  <dc:creator>User123</dc:creator>
  <cp:lastModifiedBy>pc</cp:lastModifiedBy>
  <cp:revision>16</cp:revision>
  <dcterms:modified xsi:type="dcterms:W3CDTF">2021-03-30T06:44:16Z</dcterms:modified>
</cp:coreProperties>
</file>